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8" r:id="rId2"/>
    <p:sldMasterId id="2147483703" r:id="rId3"/>
  </p:sldMasterIdLst>
  <p:notesMasterIdLst>
    <p:notesMasterId r:id="rId27"/>
  </p:notesMasterIdLst>
  <p:sldIdLst>
    <p:sldId id="976" r:id="rId4"/>
    <p:sldId id="934" r:id="rId5"/>
    <p:sldId id="936" r:id="rId6"/>
    <p:sldId id="1134" r:id="rId7"/>
    <p:sldId id="1110" r:id="rId8"/>
    <p:sldId id="951" r:id="rId9"/>
    <p:sldId id="1126" r:id="rId10"/>
    <p:sldId id="1128" r:id="rId11"/>
    <p:sldId id="1144" r:id="rId12"/>
    <p:sldId id="1153" r:id="rId13"/>
    <p:sldId id="1157" r:id="rId14"/>
    <p:sldId id="1154" r:id="rId15"/>
    <p:sldId id="1155" r:id="rId16"/>
    <p:sldId id="1156" r:id="rId17"/>
    <p:sldId id="1167" r:id="rId18"/>
    <p:sldId id="1158" r:id="rId19"/>
    <p:sldId id="1159" r:id="rId20"/>
    <p:sldId id="1160" r:id="rId21"/>
    <p:sldId id="1161" r:id="rId22"/>
    <p:sldId id="1162" r:id="rId23"/>
    <p:sldId id="1168" r:id="rId24"/>
    <p:sldId id="1170" r:id="rId25"/>
    <p:sldId id="1169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54AB"/>
    <a:srgbClr val="0D8919"/>
    <a:srgbClr val="F49CDF"/>
    <a:srgbClr val="1010E0"/>
    <a:srgbClr val="901D93"/>
    <a:srgbClr val="DEDCFC"/>
    <a:srgbClr val="E7FBDD"/>
    <a:srgbClr val="FF5050"/>
    <a:srgbClr val="01055F"/>
    <a:srgbClr val="A10F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8" autoAdjust="0"/>
    <p:restoredTop sz="89369" autoAdjust="0"/>
  </p:normalViewPr>
  <p:slideViewPr>
    <p:cSldViewPr snapToGrid="0">
      <p:cViewPr>
        <p:scale>
          <a:sx n="70" d="100"/>
          <a:sy n="70" d="100"/>
        </p:scale>
        <p:origin x="-363" y="-9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gs" Target="tags/tag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9093D-2EAA-47F6-B9A0-00007C4E6235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06B24-3BFA-47EE-8F16-534A492300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49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94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10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105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79027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0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84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61952" y="206880"/>
            <a:ext cx="5230059" cy="629833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pic>
        <p:nvPicPr>
          <p:cNvPr id="3074" name="Picture 2" descr="ç¦å»ºé¾åç¯ä¿è¡ä»½æéå¬å¸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773" y="139785"/>
            <a:ext cx="1774825" cy="65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55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1" y="123032"/>
            <a:ext cx="9855201" cy="4286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7"/>
          <p:cNvGrpSpPr>
            <a:grpSpLocks/>
          </p:cNvGrpSpPr>
          <p:nvPr userDrawn="1"/>
        </p:nvGrpSpPr>
        <p:grpSpPr bwMode="auto">
          <a:xfrm>
            <a:off x="164671" y="197731"/>
            <a:ext cx="520496" cy="274639"/>
            <a:chOff x="0" y="0"/>
            <a:chExt cx="1041399" cy="549275"/>
          </a:xfrm>
        </p:grpSpPr>
        <p:sp>
          <p:nvSpPr>
            <p:cNvPr id="8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cxnSp>
        <p:nvCxnSpPr>
          <p:cNvPr id="11" name="直接连接符 10"/>
          <p:cNvCxnSpPr/>
          <p:nvPr userDrawn="1"/>
        </p:nvCxnSpPr>
        <p:spPr>
          <a:xfrm>
            <a:off x="0" y="605264"/>
            <a:ext cx="12192000" cy="0"/>
          </a:xfrm>
          <a:prstGeom prst="line">
            <a:avLst/>
          </a:prstGeom>
          <a:ln>
            <a:solidFill>
              <a:srgbClr val="0054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DB8EB402-7A83-3544-B40E-6CA936B191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4750" y="29026"/>
            <a:ext cx="1798759" cy="5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22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3505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5943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454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656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192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2656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308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293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69415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5453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24390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29461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5527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09006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50988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2507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3330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0869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95917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96695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0522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28705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81149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5670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83548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46950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24770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212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3560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687011" y="832154"/>
            <a:ext cx="4256863" cy="698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7248131" y="839135"/>
            <a:ext cx="43528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6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687011" y="832154"/>
            <a:ext cx="4256863" cy="698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7248131" y="839135"/>
            <a:ext cx="43528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81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687011" y="832154"/>
            <a:ext cx="4256863" cy="698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7248131" y="839135"/>
            <a:ext cx="43528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24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5" y="0"/>
            <a:ext cx="12164135" cy="6858000"/>
          </a:xfrm>
          <a:prstGeom prst="rect">
            <a:avLst/>
          </a:prstGeom>
        </p:spPr>
      </p:pic>
      <p:grpSp>
        <p:nvGrpSpPr>
          <p:cNvPr id="12" name="组合 11"/>
          <p:cNvGrpSpPr/>
          <p:nvPr userDrawn="1"/>
        </p:nvGrpSpPr>
        <p:grpSpPr>
          <a:xfrm>
            <a:off x="456931" y="362789"/>
            <a:ext cx="550504" cy="761956"/>
            <a:chOff x="270690" y="334964"/>
            <a:chExt cx="412878" cy="571467"/>
          </a:xfrm>
        </p:grpSpPr>
        <p:sp>
          <p:nvSpPr>
            <p:cNvPr id="7" name="Oval 40"/>
            <p:cNvSpPr>
              <a:spLocks noChangeArrowheads="1"/>
            </p:cNvSpPr>
            <p:nvPr userDrawn="1"/>
          </p:nvSpPr>
          <p:spPr bwMode="auto">
            <a:xfrm>
              <a:off x="311969" y="843558"/>
              <a:ext cx="341784" cy="5741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41"/>
            <p:cNvSpPr>
              <a:spLocks/>
            </p:cNvSpPr>
            <p:nvPr userDrawn="1"/>
          </p:nvSpPr>
          <p:spPr bwMode="auto">
            <a:xfrm>
              <a:off x="270690" y="334964"/>
              <a:ext cx="412878" cy="571467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Oval 42"/>
            <p:cNvSpPr>
              <a:spLocks noChangeArrowheads="1"/>
            </p:cNvSpPr>
            <p:nvPr userDrawn="1"/>
          </p:nvSpPr>
          <p:spPr bwMode="auto">
            <a:xfrm>
              <a:off x="329426" y="403226"/>
              <a:ext cx="310342" cy="310341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0657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56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9244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12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617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80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17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81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43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5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47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4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6501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0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69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27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32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61952" y="206880"/>
            <a:ext cx="5230059" cy="629833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472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2" y="123032"/>
            <a:ext cx="9855201" cy="4286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7"/>
          <p:cNvGrpSpPr>
            <a:grpSpLocks/>
          </p:cNvGrpSpPr>
          <p:nvPr userDrawn="1"/>
        </p:nvGrpSpPr>
        <p:grpSpPr bwMode="auto">
          <a:xfrm>
            <a:off x="164671" y="197733"/>
            <a:ext cx="520496" cy="274639"/>
            <a:chOff x="0" y="0"/>
            <a:chExt cx="1041399" cy="549275"/>
          </a:xfrm>
        </p:grpSpPr>
        <p:sp>
          <p:nvSpPr>
            <p:cNvPr id="8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377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377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377"/>
              <a:endParaRPr lang="zh-CN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1" name="直接连接符 10"/>
          <p:cNvCxnSpPr/>
          <p:nvPr userDrawn="1"/>
        </p:nvCxnSpPr>
        <p:spPr>
          <a:xfrm>
            <a:off x="0" y="605264"/>
            <a:ext cx="12192000" cy="0"/>
          </a:xfrm>
          <a:prstGeom prst="line">
            <a:avLst/>
          </a:prstGeom>
          <a:ln>
            <a:solidFill>
              <a:srgbClr val="0054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DB8EB402-7A83-3544-B40E-6CA936B191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4751" y="29026"/>
            <a:ext cx="1798759" cy="54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26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1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956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14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20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2574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7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16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30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81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68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83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0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32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00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61952" y="206880"/>
            <a:ext cx="5230059" cy="629833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3017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22886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12191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0237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281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1805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7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718" r:id="rId40"/>
    <p:sldLayoutId id="2147483719" r:id="rId41"/>
    <p:sldLayoutId id="2147483720" r:id="rId42"/>
    <p:sldLayoutId id="2147483721" r:id="rId43"/>
    <p:sldLayoutId id="2147483722" r:id="rId44"/>
    <p:sldLayoutId id="2147483726" r:id="rId45"/>
    <p:sldLayoutId id="2147483727" r:id="rId46"/>
    <p:sldLayoutId id="2147483728" r:id="rId47"/>
    <p:sldLayoutId id="2147483729" r:id="rId48"/>
    <p:sldLayoutId id="2147483730" r:id="rId49"/>
    <p:sldLayoutId id="2147483731" r:id="rId5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49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36" r:id="rId15"/>
  </p:sldLayoutIdLst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169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23" r:id="rId15"/>
  </p:sldLayoutIdLst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4072" y="2851872"/>
            <a:ext cx="12215328" cy="4006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8" name="Picture 32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10"/>
          <a:stretch/>
        </p:blipFill>
        <p:spPr bwMode="auto">
          <a:xfrm>
            <a:off x="6136907" y="106155"/>
            <a:ext cx="2988000" cy="263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28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9812"/>
          <a:stretch/>
        </p:blipFill>
        <p:spPr bwMode="auto">
          <a:xfrm>
            <a:off x="3072248" y="118176"/>
            <a:ext cx="2988000" cy="262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本框 11"/>
          <p:cNvSpPr txBox="1"/>
          <p:nvPr/>
        </p:nvSpPr>
        <p:spPr>
          <a:xfrm>
            <a:off x="1007435" y="3461155"/>
            <a:ext cx="10081120" cy="139268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8578" tIns="34290" rIns="68578" bIns="34290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43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进度</a:t>
            </a:r>
            <a:r>
              <a:rPr lang="zh-CN" altLang="en-US" sz="43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管理实验课程设计</a:t>
            </a:r>
            <a:endParaRPr lang="en-US" altLang="zh-CN" sz="43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43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43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进度检测</a:t>
            </a:r>
            <a:endParaRPr lang="zh-CN" altLang="en-US" sz="43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11"/>
          <p:cNvSpPr txBox="1"/>
          <p:nvPr/>
        </p:nvSpPr>
        <p:spPr>
          <a:xfrm>
            <a:off x="2350804" y="5541235"/>
            <a:ext cx="7485577" cy="530915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zh-CN"/>
            </a:defPPr>
            <a:lvl1pPr>
              <a:defRPr sz="3600" b="1" cap="all" spc="200">
                <a:ln w="0"/>
                <a:solidFill>
                  <a:srgbClr val="3B8F66"/>
                </a:solidFill>
                <a:effectLst>
                  <a:reflection blurRad="12700" stA="50000" endPos="50000" dist="5000" dir="5400000" sy="-100000" rotWithShape="0"/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spc="0" dirty="0">
                <a:solidFill>
                  <a:schemeClr val="bg1"/>
                </a:solidFill>
                <a:effectLst/>
                <a:sym typeface="+mn-lt"/>
              </a:rPr>
              <a:t>上海普华科技发展股份有限公司   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3"/>
          <a:stretch/>
        </p:blipFill>
        <p:spPr>
          <a:xfrm>
            <a:off x="9207796" y="106157"/>
            <a:ext cx="2988000" cy="2638511"/>
          </a:xfrm>
          <a:prstGeom prst="rect">
            <a:avLst/>
          </a:prstGeom>
        </p:spPr>
      </p:pic>
      <p:pic>
        <p:nvPicPr>
          <p:cNvPr id="2050" name="Picture 2" descr="https://timgsa.baidu.com/timg?image&amp;quality=80&amp;size=b9999_10000&amp;sec=1530013594292&amp;di=86cab57ec330522edc7ac725c4375051&amp;imgtype=0&amp;src=http%3A%2F%2Fwww.chinairn.com%2FUserFiles%2Fimage%2F20171024%2F20171024150820_150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8" b="2139"/>
          <a:stretch/>
        </p:blipFill>
        <p:spPr bwMode="auto">
          <a:xfrm flipH="1">
            <a:off x="-3" y="118176"/>
            <a:ext cx="2988000" cy="262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12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58" y="3504010"/>
            <a:ext cx="10392770" cy="3319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权重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体系初始化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228599" y="641688"/>
            <a:ext cx="116490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>
              <a:buFont typeface="Wingdings" pitchFamily="2" charset="2"/>
              <a:buChar char="l"/>
            </a:pPr>
            <a:r>
              <a:rPr lang="zh-CN" altLang="en-US" b="1" dirty="0" smtClean="0"/>
              <a:t>权重体系，是项目进展检测的基准，从作业级加载并向上汇集至</a:t>
            </a:r>
            <a:r>
              <a:rPr lang="en-US" altLang="zh-CN" b="1" dirty="0" smtClean="0"/>
              <a:t>WBS</a:t>
            </a:r>
            <a:r>
              <a:rPr lang="zh-CN" altLang="en-US" b="1" dirty="0" smtClean="0"/>
              <a:t>级。打开主计划，显示下</a:t>
            </a:r>
            <a:r>
              <a:rPr lang="zh-CN" altLang="en-US" b="1" dirty="0"/>
              <a:t>图</a:t>
            </a:r>
            <a:r>
              <a:rPr lang="zh-CN" altLang="en-US" b="1" dirty="0" smtClean="0"/>
              <a:t>十九所示界面：</a:t>
            </a:r>
            <a:endParaRPr lang="en-US" altLang="zh-CN" b="1" dirty="0" smtClean="0"/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b="1" dirty="0" smtClean="0"/>
              <a:t>在</a:t>
            </a:r>
            <a:r>
              <a:rPr lang="zh-CN" altLang="en-US" b="1" dirty="0"/>
              <a:t>“</a:t>
            </a:r>
            <a:r>
              <a:rPr lang="en-US" altLang="zh-CN" b="1" dirty="0"/>
              <a:t>2</a:t>
            </a:r>
            <a:r>
              <a:rPr lang="en-US" altLang="zh-CN" b="1" dirty="0" smtClean="0"/>
              <a:t>”</a:t>
            </a:r>
            <a:r>
              <a:rPr lang="zh-CN" altLang="en-US" b="1" dirty="0" smtClean="0"/>
              <a:t>处</a:t>
            </a:r>
            <a:r>
              <a:rPr lang="en-US" altLang="zh-CN" b="1" dirty="0" smtClean="0"/>
              <a:t>“</a:t>
            </a:r>
            <a:r>
              <a:rPr lang="zh-CN" altLang="en-US" b="1" dirty="0"/>
              <a:t>费用”列内</a:t>
            </a:r>
            <a:r>
              <a:rPr lang="zh-CN" altLang="en-US" b="1" dirty="0" smtClean="0"/>
              <a:t>，按下页主计划检测数据，输入各作业和</a:t>
            </a:r>
            <a:r>
              <a:rPr lang="en-US" altLang="zh-CN" b="1" dirty="0" smtClean="0"/>
              <a:t>WBS</a:t>
            </a:r>
            <a:r>
              <a:rPr lang="zh-CN" altLang="en-US" b="1" dirty="0" smtClean="0"/>
              <a:t>预算</a:t>
            </a:r>
            <a:r>
              <a:rPr lang="zh-CN" altLang="en-US" b="1" dirty="0"/>
              <a:t>费用</a:t>
            </a:r>
            <a:r>
              <a:rPr lang="zh-CN" altLang="en-US" b="1" dirty="0" smtClean="0"/>
              <a:t>值，以建立权重体系；</a:t>
            </a:r>
            <a:endParaRPr lang="en-US" altLang="zh-CN" b="1" dirty="0" smtClean="0"/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b="1" dirty="0" smtClean="0"/>
              <a:t>再</a:t>
            </a:r>
            <a:r>
              <a:rPr lang="zh-CN" altLang="en-US" b="1" dirty="0"/>
              <a:t>点击“</a:t>
            </a:r>
            <a:r>
              <a:rPr lang="en-US" altLang="zh-CN" b="1" dirty="0"/>
              <a:t>3</a:t>
            </a:r>
            <a:r>
              <a:rPr lang="en-US" altLang="zh-CN" b="1" dirty="0" smtClean="0"/>
              <a:t>”</a:t>
            </a:r>
            <a:r>
              <a:rPr lang="zh-CN" altLang="en-US" b="1" dirty="0"/>
              <a:t>处</a:t>
            </a:r>
            <a:r>
              <a:rPr lang="en-US" altLang="zh-CN" b="1" dirty="0" smtClean="0"/>
              <a:t>“</a:t>
            </a:r>
            <a:r>
              <a:rPr lang="zh-CN" altLang="en-US" b="1" dirty="0"/>
              <a:t>初始化”，在弹出的窗口中，对其中的几项内容分别做如下选择：</a:t>
            </a:r>
          </a:p>
          <a:p>
            <a:pPr marL="893763" lvl="1" indent="-442913">
              <a:buFont typeface="Calibri" pitchFamily="34" charset="0"/>
              <a:buChar char="―"/>
            </a:pPr>
            <a:r>
              <a:rPr lang="zh-CN" altLang="en-US" b="1" dirty="0"/>
              <a:t>“权重”项</a:t>
            </a:r>
            <a:r>
              <a:rPr lang="zh-CN" altLang="en-US" b="1" dirty="0" smtClean="0"/>
              <a:t>，按</a:t>
            </a:r>
            <a:r>
              <a:rPr lang="zh-CN" altLang="en-US" b="1" dirty="0"/>
              <a:t>预算费用进行权重</a:t>
            </a:r>
            <a:r>
              <a:rPr lang="zh-CN" altLang="en-US" b="1" dirty="0" smtClean="0"/>
              <a:t>计算，故选择</a:t>
            </a:r>
            <a:r>
              <a:rPr lang="zh-CN" altLang="en-US" b="1" dirty="0"/>
              <a:t>“费用”（标记“</a:t>
            </a:r>
            <a:r>
              <a:rPr lang="en-US" altLang="zh-CN" b="1" dirty="0"/>
              <a:t>4”</a:t>
            </a:r>
            <a:r>
              <a:rPr lang="zh-CN" altLang="en-US" b="1" dirty="0"/>
              <a:t>处）；</a:t>
            </a:r>
          </a:p>
          <a:p>
            <a:pPr marL="893763" lvl="1" indent="-442913">
              <a:buFont typeface="Calibri" pitchFamily="34" charset="0"/>
              <a:buChar char="―"/>
            </a:pPr>
            <a:r>
              <a:rPr lang="zh-CN" altLang="en-US" b="1" dirty="0"/>
              <a:t>“检测方式”项，选择“实际”（对采购计划中的部分作业，选择“步骤”</a:t>
            </a:r>
            <a:r>
              <a:rPr lang="zh-CN" altLang="en-US" b="1" dirty="0" smtClean="0"/>
              <a:t>；各作业具体检测</a:t>
            </a:r>
            <a:r>
              <a:rPr lang="zh-CN" altLang="en-US" b="1" dirty="0"/>
              <a:t>方式，详</a:t>
            </a:r>
            <a:r>
              <a:rPr lang="zh-CN" altLang="en-US" b="1" dirty="0" smtClean="0"/>
              <a:t>见下页）</a:t>
            </a:r>
            <a:r>
              <a:rPr lang="zh-CN" altLang="en-US" b="1" dirty="0"/>
              <a:t>；</a:t>
            </a:r>
          </a:p>
          <a:p>
            <a:pPr marL="893763" lvl="1" indent="-442913">
              <a:buFont typeface="Calibri" pitchFamily="34" charset="0"/>
              <a:buChar char="―"/>
            </a:pPr>
            <a:r>
              <a:rPr lang="zh-CN" altLang="en-US" b="1" dirty="0"/>
              <a:t>“检测曲线”项，选择“线性分布”；</a:t>
            </a:r>
          </a:p>
          <a:p>
            <a:pPr marL="893763" lvl="1" indent="-442913">
              <a:buFont typeface="Calibri" pitchFamily="34" charset="0"/>
              <a:buChar char="―"/>
            </a:pPr>
            <a:r>
              <a:rPr lang="zh-CN" altLang="en-US" b="1" dirty="0"/>
              <a:t>“责任人”项，根据具体计划内容分别选择不同的责任人</a:t>
            </a:r>
            <a:r>
              <a:rPr lang="zh-CN" altLang="en-US" b="1" dirty="0" smtClean="0"/>
              <a:t>：主</a:t>
            </a:r>
            <a:r>
              <a:rPr lang="zh-CN" altLang="en-US" b="1" dirty="0"/>
              <a:t>计划为产品经理、成员</a:t>
            </a:r>
            <a:r>
              <a:rPr lang="en-US" altLang="zh-CN" b="1" dirty="0" smtClean="0"/>
              <a:t>A</a:t>
            </a:r>
            <a:r>
              <a:rPr lang="zh-CN" altLang="en-US" b="1" dirty="0" smtClean="0"/>
              <a:t>；设计</a:t>
            </a:r>
            <a:r>
              <a:rPr lang="zh-CN" altLang="en-US" b="1" dirty="0"/>
              <a:t>计划为设计经理、成员</a:t>
            </a:r>
            <a:r>
              <a:rPr lang="en-US" altLang="zh-CN" b="1" dirty="0" smtClean="0"/>
              <a:t>B</a:t>
            </a:r>
            <a:r>
              <a:rPr lang="zh-CN" altLang="en-US" b="1" dirty="0" smtClean="0"/>
              <a:t>；采购</a:t>
            </a:r>
            <a:r>
              <a:rPr lang="zh-CN" altLang="en-US" b="1" dirty="0"/>
              <a:t>计划为采购经理、成员</a:t>
            </a:r>
            <a:r>
              <a:rPr lang="en-US" altLang="zh-CN" b="1" dirty="0" smtClean="0"/>
              <a:t>C</a:t>
            </a:r>
            <a:r>
              <a:rPr lang="zh-CN" altLang="en-US" b="1" dirty="0" smtClean="0"/>
              <a:t>；生产</a:t>
            </a:r>
            <a:r>
              <a:rPr lang="zh-CN" altLang="en-US" b="1" dirty="0"/>
              <a:t>计划为生产经理、成员</a:t>
            </a:r>
            <a:r>
              <a:rPr lang="en-US" altLang="zh-CN" b="1" dirty="0"/>
              <a:t>D</a:t>
            </a:r>
            <a:r>
              <a:rPr lang="zh-CN" altLang="en-US" b="1" dirty="0"/>
              <a:t>。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b="1" dirty="0"/>
              <a:t>然后点击“确定”，</a:t>
            </a:r>
            <a:r>
              <a:rPr lang="zh-CN" altLang="en-US" b="1" dirty="0" smtClean="0"/>
              <a:t>则图</a:t>
            </a:r>
            <a:r>
              <a:rPr lang="zh-CN" altLang="en-US" b="1" dirty="0"/>
              <a:t>中“</a:t>
            </a:r>
            <a:r>
              <a:rPr lang="en-US" altLang="zh-CN" b="1" dirty="0"/>
              <a:t>5”</a:t>
            </a:r>
            <a:r>
              <a:rPr lang="zh-CN" altLang="en-US" b="1" dirty="0"/>
              <a:t>处的“权重”和“权重</a:t>
            </a:r>
            <a:r>
              <a:rPr lang="en-US" altLang="zh-CN" b="1" dirty="0"/>
              <a:t>%”</a:t>
            </a:r>
            <a:r>
              <a:rPr lang="zh-CN" altLang="en-US" b="1" dirty="0"/>
              <a:t>将</a:t>
            </a:r>
            <a:r>
              <a:rPr lang="zh-CN" altLang="en-US" b="1" dirty="0" smtClean="0"/>
              <a:t>依据“</a:t>
            </a:r>
            <a:r>
              <a:rPr lang="en-US" altLang="zh-CN" b="1" dirty="0"/>
              <a:t>2</a:t>
            </a:r>
            <a:r>
              <a:rPr lang="zh-CN" altLang="en-US" b="1" dirty="0" smtClean="0"/>
              <a:t>”</a:t>
            </a:r>
            <a:r>
              <a:rPr lang="zh-CN" altLang="en-US" b="1" dirty="0"/>
              <a:t>处</a:t>
            </a:r>
            <a:r>
              <a:rPr lang="zh-CN" altLang="en-US" b="1" dirty="0" smtClean="0"/>
              <a:t>“费用”</a:t>
            </a:r>
            <a:r>
              <a:rPr lang="zh-CN" altLang="en-US" b="1" dirty="0"/>
              <a:t>列</a:t>
            </a:r>
            <a:r>
              <a:rPr lang="zh-CN" altLang="en-US" b="1" dirty="0" smtClean="0"/>
              <a:t>的数值</a:t>
            </a:r>
            <a:r>
              <a:rPr lang="zh-CN" altLang="en-US" b="1" dirty="0"/>
              <a:t>自动</a:t>
            </a:r>
            <a:r>
              <a:rPr lang="zh-CN" altLang="en-US" b="1" dirty="0" smtClean="0"/>
              <a:t>计算而得。</a:t>
            </a:r>
            <a:endParaRPr lang="zh-CN" altLang="en-US" b="1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9324517" y="5819316"/>
            <a:ext cx="1184669" cy="41492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4000" tIns="10800" rIns="5400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图十九</a:t>
            </a:r>
            <a:endParaRPr kumimoji="0" 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176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25387" y="1220786"/>
            <a:ext cx="11971222" cy="4414837"/>
            <a:chOff x="125387" y="1220786"/>
            <a:chExt cx="11971222" cy="441483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87" y="1220786"/>
              <a:ext cx="5879627" cy="44148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8641" y="1220786"/>
              <a:ext cx="5987968" cy="2676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主计划进度检测基础数据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654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周期定义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228599" y="641688"/>
            <a:ext cx="116490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Wingdings" pitchFamily="2" charset="2"/>
              <a:buChar char="l"/>
            </a:pPr>
            <a:r>
              <a:rPr lang="zh-CN" altLang="en-US" sz="1600" b="1" dirty="0" smtClean="0"/>
              <a:t>在</a:t>
            </a:r>
            <a:r>
              <a:rPr lang="zh-CN" altLang="en-US" sz="1600" b="1" dirty="0"/>
              <a:t>进行费用分摊之前，需</a:t>
            </a:r>
            <a:r>
              <a:rPr lang="zh-CN" altLang="en-US" sz="1600" b="1" dirty="0" smtClean="0"/>
              <a:t>定义检测周期。该</a:t>
            </a:r>
            <a:r>
              <a:rPr lang="zh-CN" altLang="en-US" sz="1600" b="1" dirty="0"/>
              <a:t>功能包含在“进度管理”模块的“基础数据”子模块</a:t>
            </a:r>
            <a:r>
              <a:rPr lang="zh-CN" altLang="en-US" sz="1600" b="1" dirty="0" smtClean="0"/>
              <a:t>中。</a:t>
            </a:r>
            <a:endParaRPr lang="en-US" altLang="zh-CN" sz="1600" b="1" dirty="0" smtClean="0"/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1600" b="1" dirty="0" smtClean="0"/>
              <a:t>按下图二十所示，在</a:t>
            </a:r>
            <a:r>
              <a:rPr lang="zh-CN" altLang="en-US" sz="1600" b="1" dirty="0"/>
              <a:t>“</a:t>
            </a:r>
            <a:r>
              <a:rPr lang="en-US" altLang="zh-CN" sz="1600" b="1" dirty="0"/>
              <a:t>1”</a:t>
            </a:r>
            <a:r>
              <a:rPr lang="zh-CN" altLang="en-US" sz="1600" b="1" dirty="0"/>
              <a:t>处，选择</a:t>
            </a:r>
            <a:r>
              <a:rPr lang="zh-CN" altLang="en-US" sz="1600" b="1" dirty="0">
                <a:solidFill>
                  <a:srgbClr val="FF0000"/>
                </a:solidFill>
              </a:rPr>
              <a:t>检测频率</a:t>
            </a:r>
            <a:r>
              <a:rPr lang="zh-CN" altLang="en-US" sz="1600" b="1" dirty="0"/>
              <a:t>，可选项包括日、周、</a:t>
            </a:r>
            <a:r>
              <a:rPr lang="zh-CN" altLang="en-US" sz="1600" b="1" dirty="0" smtClean="0"/>
              <a:t>月，本练习选择按“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周</a:t>
            </a:r>
            <a:r>
              <a:rPr lang="zh-CN" altLang="en-US" sz="1600" b="1" dirty="0" smtClean="0"/>
              <a:t>”检测；</a:t>
            </a:r>
            <a:endParaRPr lang="zh-CN" altLang="en-US" sz="1600" b="1" dirty="0"/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1600" b="1" dirty="0"/>
              <a:t>在“</a:t>
            </a:r>
            <a:r>
              <a:rPr lang="en-US" altLang="zh-CN" sz="1600" b="1" dirty="0"/>
              <a:t>2”</a:t>
            </a:r>
            <a:r>
              <a:rPr lang="zh-CN" altLang="en-US" sz="1600" b="1" dirty="0"/>
              <a:t>处，选择“</a:t>
            </a:r>
            <a:r>
              <a:rPr lang="zh-CN" altLang="en-US" sz="1600" b="1" dirty="0">
                <a:solidFill>
                  <a:srgbClr val="FF0000"/>
                </a:solidFill>
              </a:rPr>
              <a:t>周开始于</a:t>
            </a:r>
            <a:r>
              <a:rPr lang="zh-CN" altLang="en-US" sz="1600" b="1" dirty="0"/>
              <a:t>”：可选项从周一到周日；在本次练习中，统一按“</a:t>
            </a:r>
            <a:r>
              <a:rPr lang="zh-CN" altLang="en-US" sz="1600" b="1" dirty="0">
                <a:solidFill>
                  <a:srgbClr val="FF0000"/>
                </a:solidFill>
              </a:rPr>
              <a:t>周一</a:t>
            </a:r>
            <a:r>
              <a:rPr lang="zh-CN" altLang="en-US" sz="1600" b="1" dirty="0"/>
              <a:t>”作为周起始日；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1600" b="1" dirty="0"/>
              <a:t>在“</a:t>
            </a:r>
            <a:r>
              <a:rPr lang="en-US" altLang="zh-CN" sz="1600" b="1" dirty="0"/>
              <a:t>3”</a:t>
            </a:r>
            <a:r>
              <a:rPr lang="zh-CN" altLang="en-US" sz="1600" b="1" dirty="0"/>
              <a:t>处，有一个“拆分”选项（可用于对统计日期有要求的情况，比如项目月度报告截止日期为每月的</a:t>
            </a:r>
            <a:r>
              <a:rPr lang="en-US" altLang="zh-CN" sz="1600" b="1" dirty="0"/>
              <a:t>25</a:t>
            </a:r>
            <a:r>
              <a:rPr lang="zh-CN" altLang="en-US" sz="1600" b="1" dirty="0"/>
              <a:t>日，而检测周期定义为周，对</a:t>
            </a:r>
            <a:r>
              <a:rPr lang="en-US" altLang="zh-CN" sz="1600" b="1" dirty="0"/>
              <a:t>25</a:t>
            </a:r>
            <a:r>
              <a:rPr lang="zh-CN" altLang="en-US" sz="1600" b="1" dirty="0"/>
              <a:t>日不在当前检测周的最后一天时，可将当周拆分为两周。），默认为“</a:t>
            </a:r>
            <a:r>
              <a:rPr lang="zh-CN" altLang="en-US" sz="1600" b="1" dirty="0">
                <a:solidFill>
                  <a:srgbClr val="FF0000"/>
                </a:solidFill>
              </a:rPr>
              <a:t>不拆分</a:t>
            </a:r>
            <a:r>
              <a:rPr lang="zh-CN" altLang="en-US" sz="1600" b="1" dirty="0"/>
              <a:t>”。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1600" b="1" dirty="0"/>
              <a:t>选择好后，点击右</a:t>
            </a:r>
            <a:r>
              <a:rPr lang="zh-CN" altLang="en-US" sz="1600" b="1" dirty="0" smtClean="0"/>
              <a:t>上角“</a:t>
            </a:r>
            <a:r>
              <a:rPr lang="en-US" altLang="zh-CN" sz="1600" b="1" dirty="0" smtClean="0"/>
              <a:t>6</a:t>
            </a:r>
            <a:r>
              <a:rPr lang="zh-CN" altLang="en-US" sz="1600" b="1" dirty="0" smtClean="0"/>
              <a:t>”处“保存”</a:t>
            </a:r>
            <a:r>
              <a:rPr lang="zh-CN" altLang="en-US" sz="1600" b="1" dirty="0"/>
              <a:t>，就会在“</a:t>
            </a:r>
            <a:r>
              <a:rPr lang="en-US" altLang="zh-CN" sz="1600" b="1" dirty="0"/>
              <a:t>4”</a:t>
            </a:r>
            <a:r>
              <a:rPr lang="zh-CN" altLang="en-US" sz="1600" b="1" dirty="0"/>
              <a:t>处显示出当前项目各检测周期的起止时间列表</a:t>
            </a:r>
            <a:r>
              <a:rPr lang="zh-CN" altLang="en-US" sz="1600" b="1" dirty="0" smtClean="0"/>
              <a:t>。</a:t>
            </a:r>
            <a:endParaRPr lang="en-US" altLang="zh-CN" sz="1600" b="1" dirty="0" smtClean="0"/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1600" b="1" dirty="0"/>
              <a:t>如需扩充检测周期，在日期列表上方的“</a:t>
            </a:r>
            <a:r>
              <a:rPr lang="en-US" altLang="zh-CN" sz="1600" b="1" dirty="0"/>
              <a:t>5”</a:t>
            </a:r>
            <a:r>
              <a:rPr lang="zh-CN" altLang="en-US" sz="1600" b="1" dirty="0"/>
              <a:t>处，可对当前的起止范围“追加周期”</a:t>
            </a:r>
            <a:r>
              <a:rPr lang="zh-CN" altLang="en-US" sz="1600" b="1" dirty="0" smtClean="0"/>
              <a:t>：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1600" b="1" dirty="0" smtClean="0"/>
              <a:t>先在左边“日期选择框”选择拟追加到的日期，再点击中间“追加周期”按钮，下边的列表就对应追加出相关检测周期；</a:t>
            </a:r>
            <a:endParaRPr lang="en-US" altLang="zh-CN" sz="1600" b="1" dirty="0" smtClean="0"/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1600" b="1" dirty="0" smtClean="0"/>
              <a:t>如需修改追加的周期，点击右侧“删除”按钮即可。</a:t>
            </a:r>
            <a:endParaRPr lang="zh-CN" altLang="en-US" sz="1600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24" y="2950011"/>
            <a:ext cx="10264301" cy="385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9324517" y="5819316"/>
            <a:ext cx="1184669" cy="41492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4000" tIns="10800" rIns="5400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图二十</a:t>
            </a:r>
            <a:endParaRPr kumimoji="0" 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002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计划分摊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419668" y="724305"/>
            <a:ext cx="113719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342900">
              <a:buFont typeface="Wingdings" pitchFamily="2" charset="2"/>
              <a:buChar char="l"/>
            </a:pPr>
            <a:r>
              <a:rPr lang="zh-CN" altLang="en-US" sz="2000" b="1" dirty="0" smtClean="0"/>
              <a:t>计划</a:t>
            </a:r>
            <a:r>
              <a:rPr lang="zh-CN" altLang="en-US" sz="2000" b="1" dirty="0"/>
              <a:t>分摊，是将已加载的各作业的预算总费用值，按作业起止时间、各检测周期起止时间以及设定的检测曲线类型，经过自动计算后分摊到各个检测周期中。</a:t>
            </a:r>
          </a:p>
          <a:p>
            <a:pPr marL="609600" indent="-342900">
              <a:buFont typeface="Wingdings" pitchFamily="2" charset="2"/>
              <a:buChar char="l"/>
            </a:pPr>
            <a:r>
              <a:rPr lang="zh-CN" altLang="en-US" sz="2000" b="1" dirty="0"/>
              <a:t>按下图</a:t>
            </a:r>
            <a:r>
              <a:rPr lang="zh-CN" altLang="en-US" sz="2000" b="1" dirty="0" smtClean="0"/>
              <a:t>二十</a:t>
            </a:r>
            <a:r>
              <a:rPr lang="zh-CN" altLang="en-US" sz="2000" b="1" dirty="0"/>
              <a:t>一</a:t>
            </a:r>
            <a:r>
              <a:rPr lang="zh-CN" altLang="en-US" sz="2000" b="1" dirty="0" smtClean="0"/>
              <a:t>，</a:t>
            </a:r>
            <a:r>
              <a:rPr lang="zh-CN" altLang="en-US" sz="2000" b="1" dirty="0"/>
              <a:t>点击“计划分摊”之“本计划分摊”即可</a:t>
            </a:r>
            <a:r>
              <a:rPr lang="zh-CN" altLang="en-US" sz="2000" b="1" dirty="0" smtClean="0"/>
              <a:t>。</a:t>
            </a:r>
            <a:endParaRPr lang="en-US" altLang="zh-CN" sz="2000" b="1" dirty="0" smtClean="0"/>
          </a:p>
        </p:txBody>
      </p:sp>
      <p:grpSp>
        <p:nvGrpSpPr>
          <p:cNvPr id="2" name="组合 1"/>
          <p:cNvGrpSpPr/>
          <p:nvPr/>
        </p:nvGrpSpPr>
        <p:grpSpPr>
          <a:xfrm>
            <a:off x="700976" y="1985749"/>
            <a:ext cx="10809381" cy="4544704"/>
            <a:chOff x="518615" y="3400946"/>
            <a:chExt cx="5091113" cy="3128963"/>
          </a:xfrm>
        </p:grpSpPr>
        <p:pic>
          <p:nvPicPr>
            <p:cNvPr id="7170" name="图片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15" y="3400946"/>
              <a:ext cx="5091113" cy="3128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4"/>
            <p:cNvSpPr txBox="1">
              <a:spLocks noChangeArrowheads="1"/>
            </p:cNvSpPr>
            <p:nvPr/>
          </p:nvSpPr>
          <p:spPr bwMode="auto">
            <a:xfrm>
              <a:off x="4724962" y="5686784"/>
              <a:ext cx="544372" cy="265485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图二十</a:t>
              </a:r>
              <a:r>
                <a:rPr lang="zh-CN" altLang="en-US" b="1" dirty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一</a:t>
              </a:r>
              <a:endParaRPr kumimoji="0" 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340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分摊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228599" y="641688"/>
            <a:ext cx="116490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>
              <a:buFont typeface="Wingdings" pitchFamily="2" charset="2"/>
              <a:buChar char="l"/>
            </a:pPr>
            <a:r>
              <a:rPr lang="zh-CN" altLang="en-US" sz="2000" b="1" dirty="0" smtClean="0"/>
              <a:t>计划</a:t>
            </a:r>
            <a:r>
              <a:rPr lang="zh-CN" altLang="en-US" sz="2000" b="1" dirty="0"/>
              <a:t>分摊之后，就能生成并</a:t>
            </a:r>
            <a:r>
              <a:rPr lang="zh-CN" altLang="en-US" sz="2000" b="1" dirty="0" smtClean="0"/>
              <a:t>显示项目计划</a:t>
            </a:r>
            <a:r>
              <a:rPr lang="zh-CN" altLang="en-US" sz="2000" b="1" dirty="0"/>
              <a:t>预算</a:t>
            </a:r>
            <a:r>
              <a:rPr lang="zh-CN" altLang="en-US" sz="2000" b="1" dirty="0" smtClean="0"/>
              <a:t>值（</a:t>
            </a:r>
            <a:r>
              <a:rPr lang="en-US" altLang="zh-CN" sz="2000" b="1" dirty="0" smtClean="0"/>
              <a:t>BCWS</a:t>
            </a:r>
            <a:r>
              <a:rPr lang="zh-CN" altLang="en-US" sz="2000" b="1" dirty="0" smtClean="0"/>
              <a:t>）曲线。点击</a:t>
            </a:r>
            <a:r>
              <a:rPr lang="zh-CN" altLang="en-US" sz="2000" b="1" dirty="0"/>
              <a:t>“进度监控”</a:t>
            </a:r>
            <a:r>
              <a:rPr lang="en-US" altLang="zh-CN" sz="2000" b="1" dirty="0" smtClean="0"/>
              <a:t>—“</a:t>
            </a:r>
            <a:r>
              <a:rPr lang="zh-CN" altLang="en-US" sz="2000" b="1" dirty="0"/>
              <a:t>形象进度曲线”，即出现图</a:t>
            </a:r>
            <a:r>
              <a:rPr lang="zh-CN" altLang="en-US" sz="2000" b="1" dirty="0" smtClean="0"/>
              <a:t>二十二所</a:t>
            </a:r>
            <a:r>
              <a:rPr lang="zh-CN" altLang="en-US" sz="2000" b="1" dirty="0"/>
              <a:t>示</a:t>
            </a:r>
            <a:r>
              <a:rPr lang="zh-CN" altLang="en-US" sz="2000" b="1" dirty="0" smtClean="0"/>
              <a:t>界面：</a:t>
            </a:r>
            <a:endParaRPr lang="zh-CN" altLang="en-US" sz="2000" b="1" dirty="0"/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2000" b="1" dirty="0"/>
              <a:t>在形象进度曲线图中，柱状图显示的是当期值，对应纵轴右侧坐标数值；曲线为累计值，对应纵轴左侧坐标数值。下方的表格则显示的是百分比数值。</a:t>
            </a:r>
            <a:endParaRPr lang="en-US" altLang="zh-CN" sz="2000" b="1" dirty="0"/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2000" b="1" dirty="0" smtClean="0"/>
              <a:t>在</a:t>
            </a:r>
            <a:r>
              <a:rPr lang="zh-CN" altLang="en-US" sz="2000" b="1" dirty="0"/>
              <a:t>“</a:t>
            </a:r>
            <a:r>
              <a:rPr lang="en-US" altLang="zh-CN" sz="2000" b="1" dirty="0"/>
              <a:t>1”</a:t>
            </a:r>
            <a:r>
              <a:rPr lang="zh-CN" altLang="en-US" sz="2000" b="1" dirty="0"/>
              <a:t>处，有一个可以控制是否“隐藏表格”的按钮，取消勾选，表示不隐藏表格，就能同时显示上图下表；勾选，则表示隐藏表格，仅显示出上面的图</a:t>
            </a:r>
            <a:r>
              <a:rPr lang="zh-CN" altLang="en-US" sz="2000" b="1" dirty="0" smtClean="0"/>
              <a:t>。</a:t>
            </a:r>
            <a:endParaRPr lang="zh-CN" altLang="en-US" sz="2000" b="1" dirty="0"/>
          </a:p>
        </p:txBody>
      </p:sp>
      <p:grpSp>
        <p:nvGrpSpPr>
          <p:cNvPr id="5" name="组合 4"/>
          <p:cNvGrpSpPr/>
          <p:nvPr/>
        </p:nvGrpSpPr>
        <p:grpSpPr>
          <a:xfrm>
            <a:off x="529208" y="2580680"/>
            <a:ext cx="11293876" cy="4107685"/>
            <a:chOff x="2501772" y="3131934"/>
            <a:chExt cx="11293876" cy="3712409"/>
          </a:xfrm>
        </p:grpSpPr>
        <p:pic>
          <p:nvPicPr>
            <p:cNvPr id="7171" name="图片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1772" y="3131934"/>
              <a:ext cx="11293876" cy="371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617598" y="6277968"/>
              <a:ext cx="1366766" cy="348844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图二十二</a:t>
              </a:r>
              <a:endParaRPr kumimoji="0" 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00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各子计划进度检测体系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8489" y="887348"/>
            <a:ext cx="1150918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>
              <a:buFont typeface="Wingdings" pitchFamily="2" charset="2"/>
              <a:buChar char="l"/>
            </a:pPr>
            <a:r>
              <a:rPr lang="zh-CN" altLang="en-US" sz="2400" b="1" dirty="0" smtClean="0"/>
              <a:t>子计划的进度检测体系创建步骤和操作方法与主计划</a:t>
            </a:r>
            <a:r>
              <a:rPr lang="zh-CN" altLang="en-US" sz="2400" b="1" dirty="0"/>
              <a:t>一样，按上述过程</a:t>
            </a:r>
            <a:r>
              <a:rPr lang="zh-CN" altLang="en-US" sz="2400" b="1" dirty="0" smtClean="0"/>
              <a:t>“权重体系初始化”</a:t>
            </a:r>
            <a:r>
              <a:rPr lang="en-US" altLang="zh-CN" sz="2400" b="1" dirty="0" smtClean="0"/>
              <a:t>—</a:t>
            </a:r>
            <a:r>
              <a:rPr lang="zh-CN" altLang="en-US" sz="2400" b="1" dirty="0" smtClean="0"/>
              <a:t>“检测周期定义”</a:t>
            </a:r>
            <a:r>
              <a:rPr lang="en-US" altLang="zh-CN" sz="2400" b="1" dirty="0" smtClean="0"/>
              <a:t>—</a:t>
            </a:r>
            <a:r>
              <a:rPr lang="zh-CN" altLang="en-US" sz="2400" b="1" dirty="0" smtClean="0"/>
              <a:t>“计划分摊”顺序完成即可。</a:t>
            </a:r>
            <a:endParaRPr lang="en-US" altLang="zh-CN" sz="2400" b="1" dirty="0" smtClean="0"/>
          </a:p>
          <a:p>
            <a:pPr marL="361950" indent="-361950">
              <a:buFont typeface="Wingdings" pitchFamily="2" charset="2"/>
              <a:buChar char="l"/>
            </a:pPr>
            <a:endParaRPr lang="en-US" altLang="zh-CN" sz="2400" b="1" dirty="0" smtClean="0"/>
          </a:p>
          <a:p>
            <a:pPr marL="361950" indent="-361950">
              <a:buFont typeface="Wingdings" pitchFamily="2" charset="2"/>
              <a:buChar char="l"/>
            </a:pPr>
            <a:r>
              <a:rPr lang="zh-CN" altLang="en-US" sz="2400" b="1" dirty="0" smtClean="0"/>
              <a:t>各子计划</a:t>
            </a:r>
            <a:r>
              <a:rPr lang="zh-CN" altLang="en-US" sz="2400" b="1" dirty="0"/>
              <a:t>进度检测</a:t>
            </a:r>
            <a:r>
              <a:rPr lang="zh-CN" altLang="en-US" sz="2400" b="1" dirty="0" smtClean="0"/>
              <a:t>体系所需信息，详见后续几</a:t>
            </a:r>
            <a:r>
              <a:rPr lang="zh-CN" altLang="en-US" sz="2400" b="1" dirty="0"/>
              <a:t>页</a:t>
            </a:r>
            <a:r>
              <a:rPr lang="zh-CN" altLang="en-US" sz="2400" b="1" dirty="0" smtClean="0"/>
              <a:t>设计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采购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生产</a:t>
            </a:r>
            <a:r>
              <a:rPr lang="zh-CN" altLang="en-US" sz="2400" b="1" dirty="0"/>
              <a:t>子</a:t>
            </a:r>
            <a:r>
              <a:rPr lang="zh-CN" altLang="en-US" sz="2400" b="1" dirty="0" smtClean="0"/>
              <a:t>计划相关数据。</a:t>
            </a:r>
            <a:endParaRPr lang="en-US" altLang="zh-CN" sz="2400" b="1" dirty="0" smtClean="0"/>
          </a:p>
          <a:p>
            <a:pPr marL="361950" indent="-361950">
              <a:buFont typeface="Wingdings" pitchFamily="2" charset="2"/>
              <a:buChar char="l"/>
            </a:pPr>
            <a:endParaRPr lang="en-US" altLang="zh-CN" sz="2400" b="1" dirty="0" smtClean="0"/>
          </a:p>
          <a:p>
            <a:pPr marL="361950" indent="-361950">
              <a:buFont typeface="Wingdings" pitchFamily="2" charset="2"/>
              <a:buChar char="l"/>
            </a:pPr>
            <a:r>
              <a:rPr lang="zh-CN" altLang="en-US" sz="2400" b="1" dirty="0" smtClean="0"/>
              <a:t>在计划编制完成、进度检测体系建立完毕后，项目计划的全部数据和信息都已齐全，此时是最合适的“计划送审”、“保存目标计划”的时机（因该部分功能内置在“计划编制”子模块，故实验操作也放在了“计划编制实验”部分）。</a:t>
            </a:r>
            <a:endParaRPr lang="en-US" altLang="zh-CN" sz="2400" b="1" dirty="0" smtClean="0"/>
          </a:p>
          <a:p>
            <a:pPr marL="361950" indent="-361950">
              <a:buFont typeface="Wingdings" pitchFamily="2" charset="2"/>
              <a:buChar char="l"/>
            </a:pPr>
            <a:endParaRPr lang="en-US" altLang="zh-CN" sz="2400" b="1" dirty="0"/>
          </a:p>
          <a:p>
            <a:pPr marL="361950" indent="-361950">
              <a:buFont typeface="Wingdings" pitchFamily="2" charset="2"/>
              <a:buChar char="l"/>
            </a:pPr>
            <a:r>
              <a:rPr lang="zh-CN" altLang="en-US" sz="2400" b="1" dirty="0"/>
              <a:t>在计划编制完成、进度检测体系建立</a:t>
            </a:r>
            <a:r>
              <a:rPr lang="zh-CN" altLang="en-US" sz="2400" b="1" dirty="0" smtClean="0"/>
              <a:t>完毕、计划</a:t>
            </a:r>
            <a:r>
              <a:rPr lang="zh-CN" altLang="en-US" sz="2400" b="1" dirty="0"/>
              <a:t>审批</a:t>
            </a:r>
            <a:r>
              <a:rPr lang="zh-CN" altLang="en-US" sz="2400" b="1" dirty="0" smtClean="0"/>
              <a:t>完成、目标计划也已保存之后，所有计划工作全部完成，后续将正式进入对项目进行“进度监控” 的新阶段，而评判进展状态的唯一依据就是已保存的目标计划。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16513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654" y="779440"/>
            <a:ext cx="8147771" cy="5867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23901" y="123032"/>
            <a:ext cx="9855201" cy="428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子计划进度检测基础数据</a:t>
            </a:r>
          </a:p>
        </p:txBody>
      </p:sp>
    </p:spTree>
    <p:extLst>
      <p:ext uri="{BB962C8B-B14F-4D97-AF65-F5344CB8AC3E}">
        <p14:creationId xmlns:p14="http://schemas.microsoft.com/office/powerpoint/2010/main" val="77008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65" y="1030405"/>
            <a:ext cx="10726205" cy="465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23901" y="123032"/>
            <a:ext cx="9855201" cy="428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采购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子计划进度检测基础数据</a:t>
            </a:r>
          </a:p>
        </p:txBody>
      </p:sp>
    </p:spTree>
    <p:extLst>
      <p:ext uri="{BB962C8B-B14F-4D97-AF65-F5344CB8AC3E}">
        <p14:creationId xmlns:p14="http://schemas.microsoft.com/office/powerpoint/2010/main" val="116474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68" y="786713"/>
            <a:ext cx="8366480" cy="5852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23901" y="123032"/>
            <a:ext cx="9855201" cy="428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子计划进度检测基础数据</a:t>
            </a:r>
          </a:p>
        </p:txBody>
      </p:sp>
    </p:spTree>
    <p:extLst>
      <p:ext uri="{BB962C8B-B14F-4D97-AF65-F5344CB8AC3E}">
        <p14:creationId xmlns:p14="http://schemas.microsoft.com/office/powerpoint/2010/main" val="393401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周期反馈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339201" y="698200"/>
            <a:ext cx="111971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 smtClean="0"/>
              <a:t>如下</a:t>
            </a:r>
            <a:r>
              <a:rPr lang="zh-CN" altLang="en-US" b="1" dirty="0"/>
              <a:t>图</a:t>
            </a:r>
            <a:r>
              <a:rPr lang="zh-CN" altLang="en-US" b="1" dirty="0" smtClean="0"/>
              <a:t>三十七所</a:t>
            </a:r>
            <a:r>
              <a:rPr lang="zh-CN" altLang="en-US" b="1" dirty="0"/>
              <a:t>示，在“进度检测”</a:t>
            </a:r>
            <a:r>
              <a:rPr lang="en-US" altLang="zh-CN" b="1" dirty="0"/>
              <a:t>—“</a:t>
            </a:r>
            <a:r>
              <a:rPr lang="zh-CN" altLang="en-US" b="1" dirty="0"/>
              <a:t>周期反馈”子模块，点击“</a:t>
            </a:r>
            <a:r>
              <a:rPr lang="en-US" altLang="zh-CN" b="1" dirty="0"/>
              <a:t>1”</a:t>
            </a:r>
            <a:r>
              <a:rPr lang="zh-CN" altLang="en-US" b="1" dirty="0"/>
              <a:t>处“</a:t>
            </a:r>
            <a:r>
              <a:rPr lang="en-US" altLang="zh-CN" b="1" dirty="0"/>
              <a:t>…”</a:t>
            </a:r>
            <a:r>
              <a:rPr lang="zh-CN" altLang="en-US" b="1" dirty="0"/>
              <a:t>选择对应计划内容，点击“</a:t>
            </a:r>
            <a:r>
              <a:rPr lang="en-US" altLang="zh-CN" b="1" dirty="0"/>
              <a:t>2”</a:t>
            </a:r>
            <a:r>
              <a:rPr lang="zh-CN" altLang="en-US" b="1" dirty="0"/>
              <a:t>处“选择周期”，在“</a:t>
            </a:r>
            <a:r>
              <a:rPr lang="en-US" altLang="zh-CN" b="1" dirty="0"/>
              <a:t>3”</a:t>
            </a:r>
            <a:r>
              <a:rPr lang="zh-CN" altLang="en-US" b="1" dirty="0"/>
              <a:t>处选择“从”日期和“到”日期，再点击“</a:t>
            </a:r>
            <a:r>
              <a:rPr lang="en-US" altLang="zh-CN" b="1" dirty="0"/>
              <a:t>4”</a:t>
            </a:r>
            <a:r>
              <a:rPr lang="zh-CN" altLang="en-US" b="1" dirty="0"/>
              <a:t>处“获取”按钮，</a:t>
            </a:r>
            <a:r>
              <a:rPr lang="zh-CN" altLang="en-US" b="1" dirty="0" smtClean="0"/>
              <a:t>软件自动将</a:t>
            </a:r>
            <a:r>
              <a:rPr lang="zh-CN" altLang="en-US" b="1" dirty="0"/>
              <a:t>在此</a:t>
            </a:r>
            <a:r>
              <a:rPr lang="zh-CN" altLang="en-US" b="1" dirty="0" smtClean="0"/>
              <a:t>时段内有计划</a:t>
            </a:r>
            <a:r>
              <a:rPr lang="zh-CN" altLang="en-US" b="1" dirty="0"/>
              <a:t>安排的相关作业</a:t>
            </a:r>
            <a:r>
              <a:rPr lang="zh-CN" altLang="en-US" b="1" dirty="0" smtClean="0"/>
              <a:t>列表于“</a:t>
            </a:r>
            <a:r>
              <a:rPr lang="en-US" altLang="zh-CN" b="1" dirty="0" smtClean="0"/>
              <a:t>8”</a:t>
            </a:r>
            <a:r>
              <a:rPr lang="zh-CN" altLang="en-US" b="1" dirty="0"/>
              <a:t>处。</a:t>
            </a:r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如除这些作业之外，还有其他作业有进展信息需要反馈（即有些作业已提前开始），可点击</a:t>
            </a:r>
            <a:r>
              <a:rPr lang="zh-CN" altLang="en-US" b="1" dirty="0" smtClean="0"/>
              <a:t>“</a:t>
            </a:r>
            <a:r>
              <a:rPr lang="en-US" altLang="zh-CN" b="1" dirty="0" smtClean="0"/>
              <a:t>10”</a:t>
            </a:r>
            <a:r>
              <a:rPr lang="zh-CN" altLang="en-US" b="1" dirty="0"/>
              <a:t>处“追加”按钮，在弹出的对话框中选取相应的</a:t>
            </a:r>
            <a:r>
              <a:rPr lang="en-US" altLang="zh-CN" b="1" dirty="0"/>
              <a:t>WBS</a:t>
            </a:r>
            <a:r>
              <a:rPr lang="zh-CN" altLang="en-US" b="1" dirty="0"/>
              <a:t>和作业（图</a:t>
            </a:r>
            <a:r>
              <a:rPr lang="zh-CN" altLang="en-US" b="1" dirty="0" smtClean="0"/>
              <a:t>三十八），则所选内容将出现在</a:t>
            </a:r>
            <a:r>
              <a:rPr lang="zh-CN" altLang="en-US" b="1" dirty="0"/>
              <a:t>图</a:t>
            </a:r>
            <a:r>
              <a:rPr lang="zh-CN" altLang="en-US" b="1" dirty="0" smtClean="0"/>
              <a:t>三十七之</a:t>
            </a:r>
            <a:r>
              <a:rPr lang="zh-CN" altLang="en-US" b="1" dirty="0"/>
              <a:t>“</a:t>
            </a:r>
            <a:r>
              <a:rPr lang="en-US" altLang="zh-CN" b="1" dirty="0"/>
              <a:t>8”</a:t>
            </a:r>
            <a:r>
              <a:rPr lang="zh-CN" altLang="en-US" b="1" dirty="0" smtClean="0"/>
              <a:t>处。</a:t>
            </a:r>
            <a:endParaRPr lang="zh-CN" altLang="en-US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339201" y="2333768"/>
            <a:ext cx="11428478" cy="4319280"/>
            <a:chOff x="148034" y="1861632"/>
            <a:chExt cx="11744468" cy="4893773"/>
          </a:xfrm>
        </p:grpSpPr>
        <p:grpSp>
          <p:nvGrpSpPr>
            <p:cNvPr id="3" name="组合 2"/>
            <p:cNvGrpSpPr/>
            <p:nvPr/>
          </p:nvGrpSpPr>
          <p:grpSpPr>
            <a:xfrm>
              <a:off x="195801" y="4019266"/>
              <a:ext cx="11696701" cy="2736139"/>
              <a:chOff x="148033" y="4251278"/>
              <a:chExt cx="11696701" cy="2572602"/>
            </a:xfrm>
          </p:grpSpPr>
          <p:pic>
            <p:nvPicPr>
              <p:cNvPr id="17412" name="图片 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033" y="4251278"/>
                <a:ext cx="11696701" cy="2572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矩形 16"/>
              <p:cNvSpPr/>
              <p:nvPr/>
            </p:nvSpPr>
            <p:spPr>
              <a:xfrm>
                <a:off x="8935202" y="4950417"/>
                <a:ext cx="1191436" cy="34725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>
                <a:sp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dirty="0" smtClean="0">
                    <a:solidFill>
                      <a:srgbClr val="FF0000"/>
                    </a:solidFill>
                    <a:latin typeface="Calibri" pitchFamily="34" charset="0"/>
                    <a:ea typeface="宋体" pitchFamily="2" charset="-122"/>
                    <a:cs typeface="宋体" pitchFamily="2" charset="-122"/>
                  </a:rPr>
                  <a:t>图三十八</a:t>
                </a:r>
                <a:endParaRPr lang="zh-CN" altLang="en-US" dirty="0">
                  <a:solidFill>
                    <a:prstClr val="black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148034" y="1861632"/>
              <a:ext cx="11696700" cy="2341882"/>
              <a:chOff x="148034" y="1697858"/>
              <a:chExt cx="11696700" cy="2341882"/>
            </a:xfrm>
          </p:grpSpPr>
          <p:pic>
            <p:nvPicPr>
              <p:cNvPr id="17411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034" y="1697858"/>
                <a:ext cx="11696700" cy="23418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0" name="矩形 19"/>
              <p:cNvSpPr/>
              <p:nvPr/>
            </p:nvSpPr>
            <p:spPr>
              <a:xfrm>
                <a:off x="9027994" y="3207225"/>
                <a:ext cx="1325129" cy="369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>
                <a:sp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dirty="0" smtClean="0">
                    <a:solidFill>
                      <a:srgbClr val="FF0000"/>
                    </a:solidFill>
                    <a:latin typeface="Calibri" pitchFamily="34" charset="0"/>
                    <a:ea typeface="宋体" pitchFamily="2" charset="-122"/>
                    <a:cs typeface="宋体" pitchFamily="2" charset="-122"/>
                  </a:rPr>
                  <a:t>图三十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alibri" pitchFamily="34" charset="0"/>
                    <a:ea typeface="宋体" pitchFamily="2" charset="-122"/>
                    <a:cs typeface="宋体" pitchFamily="2" charset="-122"/>
                  </a:rPr>
                  <a:t>七</a:t>
                </a:r>
                <a:endParaRPr lang="zh-CN" altLang="en-US" dirty="0">
                  <a:solidFill>
                    <a:prstClr val="black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043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 txBox="1">
            <a:spLocks/>
          </p:cNvSpPr>
          <p:nvPr/>
        </p:nvSpPr>
        <p:spPr>
          <a:xfrm>
            <a:off x="1143840" y="266933"/>
            <a:ext cx="5048171" cy="505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1219170">
              <a:spcBef>
                <a:spcPct val="0"/>
              </a:spcBef>
              <a:buNone/>
              <a:defRPr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ym typeface="Arial"/>
              </a:rPr>
              <a:t>目录</a:t>
            </a:r>
            <a:endParaRPr lang="en-GB" altLang="zh-CN" dirty="0"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46655" y="1828711"/>
            <a:ext cx="1634637" cy="612920"/>
            <a:chOff x="2215144" y="982844"/>
            <a:chExt cx="1120898" cy="842780"/>
          </a:xfrm>
        </p:grpSpPr>
        <p:sp>
          <p:nvSpPr>
            <p:cNvPr id="13" name="平行四边形 45"/>
            <p:cNvSpPr/>
            <p:nvPr/>
          </p:nvSpPr>
          <p:spPr>
            <a:xfrm>
              <a:off x="2215144" y="982844"/>
              <a:ext cx="1120898" cy="8427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14" name="文本框 9"/>
            <p:cNvSpPr txBox="1"/>
            <p:nvPr/>
          </p:nvSpPr>
          <p:spPr>
            <a:xfrm>
              <a:off x="2242193" y="1100055"/>
              <a:ext cx="1066799" cy="63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01</a:t>
              </a:r>
              <a:endParaRPr lang="zh-CN" altLang="en-US" sz="24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582601" y="1847944"/>
            <a:ext cx="7035357" cy="593687"/>
            <a:chOff x="4315150" y="953426"/>
            <a:chExt cx="3857250" cy="540057"/>
          </a:xfrm>
        </p:grpSpPr>
        <p:sp>
          <p:nvSpPr>
            <p:cNvPr id="28" name="矩形 27"/>
            <p:cNvSpPr/>
            <p:nvPr/>
          </p:nvSpPr>
          <p:spPr>
            <a:xfrm>
              <a:off x="4415338" y="1036086"/>
              <a:ext cx="3465986" cy="419961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rPr>
                <a:t>进度检测实验</a:t>
              </a:r>
              <a:r>
                <a:rPr lang="zh-CN" altLang="en-US" sz="24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rPr>
                <a:t>课程介绍</a:t>
              </a:r>
            </a:p>
          </p:txBody>
        </p:sp>
        <p:sp>
          <p:nvSpPr>
            <p:cNvPr id="29" name="平行四边形 61"/>
            <p:cNvSpPr/>
            <p:nvPr/>
          </p:nvSpPr>
          <p:spPr>
            <a:xfrm>
              <a:off x="4315150" y="953426"/>
              <a:ext cx="3857250" cy="540057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2400" b="1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602381" y="3577658"/>
            <a:ext cx="7035357" cy="593687"/>
            <a:chOff x="4315150" y="953426"/>
            <a:chExt cx="3857250" cy="540057"/>
          </a:xfrm>
        </p:grpSpPr>
        <p:sp>
          <p:nvSpPr>
            <p:cNvPr id="35" name="矩形 34"/>
            <p:cNvSpPr/>
            <p:nvPr/>
          </p:nvSpPr>
          <p:spPr>
            <a:xfrm>
              <a:off x="4415338" y="1036086"/>
              <a:ext cx="3465986" cy="419961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4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rPr>
                <a:t>学生实验练习操作指引</a:t>
              </a:r>
            </a:p>
          </p:txBody>
        </p:sp>
        <p:sp>
          <p:nvSpPr>
            <p:cNvPr id="36" name="平行四边形 61"/>
            <p:cNvSpPr/>
            <p:nvPr/>
          </p:nvSpPr>
          <p:spPr>
            <a:xfrm>
              <a:off x="4315150" y="953426"/>
              <a:ext cx="3857250" cy="540057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2400" b="1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446655" y="3558425"/>
            <a:ext cx="1634637" cy="612920"/>
            <a:chOff x="2215144" y="2319731"/>
            <a:chExt cx="1120898" cy="842780"/>
          </a:xfrm>
        </p:grpSpPr>
        <p:sp>
          <p:nvSpPr>
            <p:cNvPr id="18" name="平行四边形 45"/>
            <p:cNvSpPr/>
            <p:nvPr/>
          </p:nvSpPr>
          <p:spPr>
            <a:xfrm>
              <a:off x="2215144" y="2319731"/>
              <a:ext cx="1120898" cy="8427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19" name="文本框 9"/>
            <p:cNvSpPr txBox="1"/>
            <p:nvPr/>
          </p:nvSpPr>
          <p:spPr>
            <a:xfrm>
              <a:off x="2242193" y="2436942"/>
              <a:ext cx="1066799" cy="63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02</a:t>
              </a:r>
              <a:endParaRPr lang="zh-CN" altLang="en-US" sz="24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669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50328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周期反馈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243665" y="698200"/>
            <a:ext cx="117049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对照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图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三十七</a:t>
            </a:r>
            <a:r>
              <a:rPr lang="zh-CN" altLang="en-US" b="1" dirty="0" smtClean="0"/>
              <a:t>，</a:t>
            </a:r>
            <a:r>
              <a:rPr lang="zh-CN" altLang="en-US" b="1" dirty="0"/>
              <a:t>按以下步骤输入实际进展信息：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既然有进展，表明此项</a:t>
            </a:r>
            <a:r>
              <a:rPr lang="zh-CN" altLang="en-US" b="1" dirty="0" smtClean="0"/>
              <a:t>工作肯定已经</a:t>
            </a:r>
            <a:r>
              <a:rPr lang="zh-CN" altLang="en-US" b="1" dirty="0"/>
              <a:t>开始，所以首先在“</a:t>
            </a:r>
            <a:r>
              <a:rPr lang="en-US" altLang="zh-CN" b="1" dirty="0"/>
              <a:t>5”</a:t>
            </a:r>
            <a:r>
              <a:rPr lang="zh-CN" altLang="en-US" b="1" dirty="0"/>
              <a:t>处的“实际时间”</a:t>
            </a:r>
            <a:r>
              <a:rPr lang="en-US" altLang="zh-CN" b="1" dirty="0"/>
              <a:t>—“</a:t>
            </a:r>
            <a:r>
              <a:rPr lang="zh-CN" altLang="en-US" b="1" dirty="0"/>
              <a:t>开始”列处输入实际开始时间；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如果此项工作已完成，可直接在“</a:t>
            </a:r>
            <a:r>
              <a:rPr lang="en-US" altLang="zh-CN" b="1" dirty="0"/>
              <a:t>5”</a:t>
            </a:r>
            <a:r>
              <a:rPr lang="zh-CN" altLang="en-US" b="1" dirty="0"/>
              <a:t>处的“实际时间”</a:t>
            </a:r>
            <a:r>
              <a:rPr lang="en-US" altLang="zh-CN" b="1" dirty="0"/>
              <a:t>—“</a:t>
            </a:r>
            <a:r>
              <a:rPr lang="zh-CN" altLang="en-US" b="1" dirty="0"/>
              <a:t>完成”列处输入实际完成时间，则“</a:t>
            </a:r>
            <a:r>
              <a:rPr lang="en-US" altLang="zh-CN" b="1" dirty="0"/>
              <a:t>6”</a:t>
            </a:r>
            <a:r>
              <a:rPr lang="zh-CN" altLang="en-US" b="1" dirty="0"/>
              <a:t>处的“累计完成”将自动变成“</a:t>
            </a:r>
            <a:r>
              <a:rPr lang="en-US" altLang="zh-CN" b="1" dirty="0"/>
              <a:t>100%”</a:t>
            </a:r>
            <a:r>
              <a:rPr lang="zh-CN" altLang="en-US" b="1" dirty="0"/>
              <a:t>、“</a:t>
            </a:r>
            <a:r>
              <a:rPr lang="en-US" altLang="zh-CN" b="1" dirty="0"/>
              <a:t>7”</a:t>
            </a:r>
            <a:r>
              <a:rPr lang="zh-CN" altLang="en-US" b="1" dirty="0"/>
              <a:t>处的“尚需工期”将自动变成“</a:t>
            </a:r>
            <a:r>
              <a:rPr lang="en-US" altLang="zh-CN" b="1" dirty="0"/>
              <a:t>0”</a:t>
            </a:r>
            <a:r>
              <a:rPr lang="zh-CN" altLang="en-US" b="1" dirty="0"/>
              <a:t>；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如果此项工作尚未全部完成，则需在“</a:t>
            </a:r>
            <a:r>
              <a:rPr lang="en-US" altLang="zh-CN" b="1" dirty="0"/>
              <a:t>9”</a:t>
            </a:r>
            <a:r>
              <a:rPr lang="zh-CN" altLang="en-US" b="1" dirty="0"/>
              <a:t>处的“期望完成”日期处输入预计完工日期，此时“</a:t>
            </a:r>
            <a:r>
              <a:rPr lang="en-US" altLang="zh-CN" b="1" dirty="0"/>
              <a:t>7”</a:t>
            </a:r>
            <a:r>
              <a:rPr lang="zh-CN" altLang="en-US" b="1" dirty="0"/>
              <a:t>处的“尚需工期”将根据“期望完成”日期与检测周期之间的差值自动计算；而“</a:t>
            </a:r>
            <a:r>
              <a:rPr lang="en-US" altLang="zh-CN" b="1" dirty="0"/>
              <a:t>6”</a:t>
            </a:r>
            <a:r>
              <a:rPr lang="zh-CN" altLang="en-US" b="1" dirty="0"/>
              <a:t>处的“累计完成”百分比需手工输入。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对采购计划作业，由于部分采用了“步骤”的检测方式，故在点击进展百分比数值时，会弹出如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图三十九</a:t>
            </a:r>
            <a:r>
              <a:rPr lang="zh-CN" altLang="en-US" b="1" dirty="0" smtClean="0"/>
              <a:t>中</a:t>
            </a:r>
            <a:r>
              <a:rPr lang="zh-CN" altLang="en-US" b="1" dirty="0"/>
              <a:t>“</a:t>
            </a:r>
            <a:r>
              <a:rPr lang="en-US" altLang="zh-CN" b="1" dirty="0"/>
              <a:t>1”</a:t>
            </a:r>
            <a:r>
              <a:rPr lang="zh-CN" altLang="en-US" b="1" dirty="0"/>
              <a:t>处所示的窗口，按照实际到达的步骤勾选“</a:t>
            </a:r>
            <a:r>
              <a:rPr lang="en-US" altLang="zh-CN" b="1" dirty="0"/>
              <a:t>2”</a:t>
            </a:r>
            <a:r>
              <a:rPr lang="zh-CN" altLang="en-US" b="1" dirty="0"/>
              <a:t>处的按钮，该步骤对应的进展会自动累计到“累计完成”列，但如果该步骤</a:t>
            </a:r>
            <a:r>
              <a:rPr lang="zh-CN" altLang="en-US" b="1" dirty="0" smtClean="0"/>
              <a:t>尚未全部完成</a:t>
            </a:r>
            <a:r>
              <a:rPr lang="zh-CN" altLang="en-US" b="1" dirty="0"/>
              <a:t>，可以在“</a:t>
            </a:r>
            <a:r>
              <a:rPr lang="en-US" altLang="zh-CN" b="1" dirty="0"/>
              <a:t>3”</a:t>
            </a:r>
            <a:r>
              <a:rPr lang="zh-CN" altLang="en-US" b="1" dirty="0"/>
              <a:t>处输入</a:t>
            </a:r>
            <a:r>
              <a:rPr lang="en-US" altLang="zh-CN" b="1" dirty="0"/>
              <a:t>0-100</a:t>
            </a:r>
            <a:r>
              <a:rPr lang="zh-CN" altLang="en-US" b="1" dirty="0"/>
              <a:t>的该步骤的进展百分比值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各计划的进展数据详见附件</a:t>
            </a:r>
            <a:r>
              <a:rPr lang="zh-CN" altLang="en-US" b="1" dirty="0" smtClean="0"/>
              <a:t>“实际进展信息”。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7567684" y="5217880"/>
            <a:ext cx="43263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b="1" dirty="0"/>
              <a:t>数据检测与系统日期有关，比如现在是</a:t>
            </a:r>
            <a:r>
              <a:rPr lang="en-US" altLang="zh-CN" sz="1600" b="1" dirty="0"/>
              <a:t>2019-6-4</a:t>
            </a:r>
            <a:r>
              <a:rPr lang="zh-CN" altLang="zh-CN" sz="1600" b="1" dirty="0"/>
              <a:t>，而第三次检测日期为</a:t>
            </a:r>
            <a:r>
              <a:rPr lang="en-US" altLang="zh-CN" sz="1600" b="1" dirty="0"/>
              <a:t>2019-6-23</a:t>
            </a:r>
            <a:r>
              <a:rPr lang="zh-CN" altLang="zh-CN" sz="1600" b="1" dirty="0"/>
              <a:t>，软件能识别当前日期并对尚未达到的未来日期不做反馈处理，所以在进行第三次进度反馈时，需等到</a:t>
            </a:r>
            <a:r>
              <a:rPr lang="en-US" altLang="zh-CN" sz="1600" b="1" dirty="0"/>
              <a:t>2019-6-23</a:t>
            </a:r>
            <a:r>
              <a:rPr lang="zh-CN" altLang="zh-CN" sz="1600" b="1" dirty="0"/>
              <a:t>之后，否则操作者将无法选择该检测周期。</a:t>
            </a:r>
            <a:endParaRPr lang="zh-CN" altLang="en-US" sz="1600" dirty="0"/>
          </a:p>
        </p:txBody>
      </p:sp>
      <p:pic>
        <p:nvPicPr>
          <p:cNvPr id="18435" name="图片 1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7251438" y="5257162"/>
            <a:ext cx="316246" cy="27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543559" y="3781175"/>
            <a:ext cx="6512154" cy="2873411"/>
            <a:chOff x="4841187" y="3488787"/>
            <a:chExt cx="5491163" cy="2143125"/>
          </a:xfrm>
        </p:grpSpPr>
        <p:pic>
          <p:nvPicPr>
            <p:cNvPr id="18434" name="图片 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1187" y="3488787"/>
              <a:ext cx="5491163" cy="214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矩形 20"/>
            <p:cNvSpPr/>
            <p:nvPr/>
          </p:nvSpPr>
          <p:spPr>
            <a:xfrm>
              <a:off x="5823490" y="5251144"/>
              <a:ext cx="1211959" cy="27546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 smtClean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图三十九</a:t>
              </a:r>
              <a:endParaRPr lang="zh-CN" altLang="en-US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946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10" y="1271706"/>
            <a:ext cx="5575111" cy="4782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5991367" y="666763"/>
            <a:ext cx="6059607" cy="3127315"/>
            <a:chOff x="4986077" y="1367502"/>
            <a:chExt cx="3721100" cy="2293937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6077" y="1367502"/>
              <a:ext cx="3721100" cy="300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6077" y="1667539"/>
              <a:ext cx="3713163" cy="199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组合 2"/>
          <p:cNvGrpSpPr/>
          <p:nvPr/>
        </p:nvGrpSpPr>
        <p:grpSpPr>
          <a:xfrm>
            <a:off x="5991368" y="3926089"/>
            <a:ext cx="6059606" cy="2843201"/>
            <a:chOff x="878101" y="3974224"/>
            <a:chExt cx="3721100" cy="2446337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101" y="3974224"/>
              <a:ext cx="3721100" cy="300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101" y="4274261"/>
              <a:ext cx="3708400" cy="214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50328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主计划进展数据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99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86" y="822371"/>
            <a:ext cx="5801934" cy="577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6121021" y="822371"/>
            <a:ext cx="5922015" cy="5774262"/>
            <a:chOff x="6452169" y="1429224"/>
            <a:chExt cx="4246563" cy="3154363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2169" y="1429224"/>
              <a:ext cx="4241800" cy="355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2169" y="1784824"/>
              <a:ext cx="4246563" cy="2798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50328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设计子计划进展数据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598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0" y="1272535"/>
            <a:ext cx="5640222" cy="4314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50328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采购、生产子计划进展数据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064" y="1272535"/>
            <a:ext cx="6237027" cy="437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77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2202440"/>
            <a:ext cx="12192000" cy="2419703"/>
            <a:chOff x="170694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4" cy="611981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9693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altLang="zh-CN" sz="10666" dirty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01</a:t>
              </a:r>
              <a:endParaRPr lang="zh-CN" altLang="en-US" sz="10666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970635" y="2982043"/>
            <a:ext cx="7309941" cy="830999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8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实验课程介绍</a:t>
            </a:r>
            <a:endParaRPr lang="zh-CN" altLang="en-US" sz="4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069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3" y="123032"/>
            <a:ext cx="8165657" cy="428624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进度检测实验操作流程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96" y="836762"/>
            <a:ext cx="10996709" cy="579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7480042" y="1712794"/>
            <a:ext cx="1663958" cy="4394579"/>
          </a:xfrm>
          <a:prstGeom prst="rect">
            <a:avLst/>
          </a:prstGeom>
          <a:solidFill>
            <a:schemeClr val="accent1">
              <a:alpha val="37000"/>
            </a:schemeClr>
          </a:solidFill>
          <a:ln w="63500">
            <a:gradFill>
              <a:gsLst>
                <a:gs pos="93123">
                  <a:srgbClr val="1010E0"/>
                </a:gs>
                <a:gs pos="23333">
                  <a:srgbClr val="C00000"/>
                </a:gs>
                <a:gs pos="73550">
                  <a:srgbClr val="CDD6EA"/>
                </a:gs>
                <a:gs pos="50000">
                  <a:srgbClr val="FFC000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424052" y="6107373"/>
            <a:ext cx="2031325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本次实验内容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099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课程目的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00564" y="820481"/>
            <a:ext cx="11191102" cy="5568619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熟悉项目进度检测工作流程；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掌握项目进度检测操作方法：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掌握创建检测体系要点；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掌握检测周期定义要点；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熟练掌握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检测体系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初始化方法；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计划分摊操作方法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熟练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周期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反馈操作步骤和操作要点。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2" indent="-342900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讨论和总结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3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1" y="123032"/>
            <a:ext cx="7211501" cy="428624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实验情境介绍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518679" y="1019720"/>
            <a:ext cx="10808964" cy="4139134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2400" b="1" dirty="0" smtClean="0">
                <a:solidFill>
                  <a:srgbClr val="0D8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以一个制造企业新产品</a:t>
            </a:r>
            <a:r>
              <a:rPr lang="zh-CN" altLang="en-US" sz="2400" b="1" dirty="0">
                <a:solidFill>
                  <a:srgbClr val="0D8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研发的</a:t>
            </a:r>
            <a:r>
              <a:rPr lang="zh-CN" altLang="en-US" sz="2400" b="1" dirty="0" smtClean="0">
                <a:solidFill>
                  <a:srgbClr val="0D8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项目为案例，采取四</a:t>
            </a:r>
            <a:r>
              <a:rPr lang="zh-CN" altLang="en-US" sz="2400" b="1" dirty="0">
                <a:solidFill>
                  <a:srgbClr val="0D8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人小组分工协作的形式</a:t>
            </a:r>
            <a:r>
              <a:rPr lang="zh-CN" altLang="en-US" sz="2400" b="1" dirty="0" smtClean="0">
                <a:solidFill>
                  <a:srgbClr val="0D8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，共同完成项目进度检测管理工作：</a:t>
            </a:r>
            <a:endParaRPr lang="en-US" altLang="zh-CN" sz="2400" b="1" dirty="0" smtClean="0">
              <a:solidFill>
                <a:srgbClr val="0D8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zh-CN" sz="13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400" b="1" dirty="0" smtClean="0"/>
              <a:t>以作业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预算费用</a:t>
            </a:r>
            <a:r>
              <a:rPr lang="zh-CN" altLang="en-US" sz="2400" b="1" dirty="0" smtClean="0"/>
              <a:t>作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为</a:t>
            </a:r>
            <a:r>
              <a:rPr lang="zh-CN" altLang="en-US" sz="2400" b="1" dirty="0" smtClean="0"/>
              <a:t>进展检测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权重</a:t>
            </a:r>
            <a:r>
              <a:rPr lang="zh-CN" altLang="en-US" sz="2400" b="1" dirty="0" smtClean="0"/>
              <a:t>的计算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依据</a:t>
            </a:r>
            <a:r>
              <a:rPr lang="zh-CN" altLang="en-US" sz="2400" b="1" dirty="0" smtClean="0"/>
              <a:t>；</a:t>
            </a:r>
            <a:endParaRPr lang="en-US" altLang="zh-CN" sz="2400" b="1" dirty="0" smtClean="0"/>
          </a:p>
          <a:p>
            <a:pPr marL="457200" indent="-457200">
              <a:buAutoNum type="arabicPeriod"/>
            </a:pPr>
            <a:r>
              <a:rPr lang="zh-CN" altLang="en-US" sz="2400" b="1" dirty="0" smtClean="0">
                <a:solidFill>
                  <a:srgbClr val="FF0000"/>
                </a:solidFill>
              </a:rPr>
              <a:t>按周反馈</a:t>
            </a:r>
            <a:r>
              <a:rPr lang="zh-CN" altLang="en-US" sz="2400" b="1" dirty="0" smtClean="0"/>
              <a:t>进展数据；</a:t>
            </a:r>
            <a:endParaRPr lang="en-US" altLang="zh-CN" sz="2400" b="1" dirty="0" smtClean="0"/>
          </a:p>
          <a:p>
            <a:pPr marL="457200" indent="-457200">
              <a:buAutoNum type="arabicPeriod"/>
            </a:pPr>
            <a:r>
              <a:rPr lang="zh-CN" altLang="en-US" sz="2400" b="1" dirty="0" smtClean="0"/>
              <a:t>产品经理负责主计划的进度检测，设计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采购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生产经理</a:t>
            </a:r>
            <a:r>
              <a:rPr lang="zh-CN" altLang="en-US" sz="2400" b="1" dirty="0"/>
              <a:t>分别负责设计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采购</a:t>
            </a:r>
            <a:r>
              <a:rPr lang="en-US" altLang="zh-CN" sz="2400" b="1" dirty="0"/>
              <a:t>/</a:t>
            </a:r>
            <a:r>
              <a:rPr lang="zh-CN" altLang="en-US" sz="2400" b="1" dirty="0" smtClean="0"/>
              <a:t>生产子计划的</a:t>
            </a:r>
            <a:r>
              <a:rPr lang="zh-CN" altLang="en-US" sz="2400" b="1" dirty="0"/>
              <a:t>进度检测</a:t>
            </a:r>
            <a:r>
              <a:rPr lang="zh-CN" altLang="en-US" sz="2400" b="1" dirty="0" smtClean="0"/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780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实验估计时间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23144" y="904385"/>
            <a:ext cx="9546546" cy="4588839"/>
          </a:xfrm>
          <a:prstGeom prst="rect">
            <a:avLst/>
          </a:prstGeom>
        </p:spPr>
        <p:txBody>
          <a:bodyPr lIns="121917" tIns="60958" rIns="121917" bIns="60958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l"/>
              <a:defRPr/>
            </a:pPr>
            <a:r>
              <a:rPr lang="zh-CN" altLang="en-US" sz="2400" b="1" dirty="0" smtClean="0">
                <a:solidFill>
                  <a:srgbClr val="0D8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上机操作</a:t>
            </a:r>
            <a:r>
              <a:rPr lang="en-US" altLang="zh-CN" sz="2400" b="1" dirty="0" smtClean="0">
                <a:solidFill>
                  <a:srgbClr val="0D8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D8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大约</a:t>
            </a:r>
            <a:r>
              <a:rPr lang="en-US" altLang="zh-CN" sz="2400" b="1" dirty="0" smtClean="0">
                <a:solidFill>
                  <a:srgbClr val="0D8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2400" b="1" dirty="0" smtClean="0">
                <a:solidFill>
                  <a:srgbClr val="0D8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b="1" dirty="0" smtClean="0">
              <a:solidFill>
                <a:srgbClr val="0D8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itchFamily="2" charset="2"/>
              <a:buChar char="l"/>
              <a:defRPr/>
            </a:pPr>
            <a:endParaRPr lang="en-US" altLang="zh-CN" sz="1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94819" lvl="2" indent="-357708">
              <a:buFont typeface="Wingdings" pitchFamily="2" charset="2"/>
              <a:buChar char="Ø"/>
              <a:defRPr/>
            </a:pP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作业权重加载</a:t>
            </a:r>
            <a:r>
              <a:rPr lang="en-US" altLang="zh-CN" b="1" dirty="0" smtClean="0"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约</a:t>
            </a:r>
            <a:r>
              <a:rPr lang="en-US" altLang="zh-CN" b="1" dirty="0" smtClean="0">
                <a:latin typeface="宋体" pitchFamily="2" charset="-122"/>
                <a:ea typeface="宋体" pitchFamily="2" charset="-122"/>
              </a:rPr>
              <a:t>15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分钟</a:t>
            </a:r>
            <a:endParaRPr lang="en-US" altLang="zh-CN" b="1" dirty="0" smtClean="0">
              <a:latin typeface="宋体" pitchFamily="2" charset="-122"/>
              <a:ea typeface="宋体" pitchFamily="2" charset="-122"/>
            </a:endParaRPr>
          </a:p>
          <a:p>
            <a:pPr marL="994819" lvl="2" indent="-357708">
              <a:buFont typeface="Wingdings" pitchFamily="2" charset="2"/>
              <a:buChar char="Ø"/>
              <a:defRPr/>
            </a:pPr>
            <a:r>
              <a:rPr lang="zh-CN" altLang="en-US" b="1" dirty="0">
                <a:latin typeface="宋体" pitchFamily="2" charset="-122"/>
                <a:ea typeface="宋体" pitchFamily="2" charset="-122"/>
              </a:rPr>
              <a:t>权重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体系初始化</a:t>
            </a:r>
            <a:r>
              <a:rPr lang="en-US" altLang="zh-CN" b="1" dirty="0"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约</a:t>
            </a:r>
            <a:r>
              <a:rPr lang="en-US" altLang="zh-CN" b="1" dirty="0" smtClean="0">
                <a:latin typeface="宋体" pitchFamily="2" charset="-122"/>
                <a:ea typeface="宋体" pitchFamily="2" charset="-122"/>
              </a:rPr>
              <a:t>5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分钟</a:t>
            </a:r>
            <a:endParaRPr lang="en-US" altLang="zh-CN" b="1" dirty="0" smtClean="0">
              <a:latin typeface="宋体" pitchFamily="2" charset="-122"/>
              <a:ea typeface="宋体" pitchFamily="2" charset="-122"/>
            </a:endParaRPr>
          </a:p>
          <a:p>
            <a:pPr marL="994819" lvl="2" indent="-357708">
              <a:buFont typeface="Wingdings" pitchFamily="2" charset="2"/>
              <a:buChar char="Ø"/>
              <a:defRPr/>
            </a:pP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检测周期定义</a:t>
            </a:r>
            <a:r>
              <a:rPr lang="en-US" altLang="zh-CN" b="1" dirty="0" smtClean="0"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约</a:t>
            </a:r>
            <a:r>
              <a:rPr lang="en-US" altLang="zh-CN" b="1" dirty="0" smtClean="0">
                <a:latin typeface="宋体" pitchFamily="2" charset="-122"/>
                <a:ea typeface="宋体" pitchFamily="2" charset="-122"/>
              </a:rPr>
              <a:t>5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分钟</a:t>
            </a:r>
            <a:endParaRPr lang="en-US" altLang="zh-CN" b="1" dirty="0">
              <a:latin typeface="宋体" pitchFamily="2" charset="-122"/>
              <a:ea typeface="宋体" pitchFamily="2" charset="-122"/>
            </a:endParaRPr>
          </a:p>
          <a:p>
            <a:pPr marL="994819" lvl="2" indent="-357708">
              <a:buFont typeface="Wingdings" pitchFamily="2" charset="2"/>
              <a:buChar char="Ø"/>
              <a:defRPr/>
            </a:pP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计划分摊</a:t>
            </a:r>
            <a:r>
              <a:rPr lang="en-US" altLang="zh-CN" b="1" dirty="0" smtClean="0"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约</a:t>
            </a:r>
            <a:r>
              <a:rPr lang="en-US" altLang="zh-CN" b="1" dirty="0" smtClean="0">
                <a:latin typeface="宋体" pitchFamily="2" charset="-122"/>
                <a:ea typeface="宋体" pitchFamily="2" charset="-122"/>
              </a:rPr>
              <a:t>5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分钟</a:t>
            </a:r>
            <a:endParaRPr lang="en-US" altLang="zh-CN" b="1" dirty="0">
              <a:latin typeface="宋体" pitchFamily="2" charset="-122"/>
              <a:ea typeface="宋体" pitchFamily="2" charset="-122"/>
            </a:endParaRPr>
          </a:p>
          <a:p>
            <a:pPr marL="994819" lvl="2" indent="-357708">
              <a:buFont typeface="Wingdings" pitchFamily="2" charset="2"/>
              <a:buChar char="Ø"/>
              <a:defRPr/>
            </a:pP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周期反馈</a:t>
            </a:r>
            <a:r>
              <a:rPr lang="en-US" altLang="zh-CN" b="1" dirty="0" smtClean="0"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约</a:t>
            </a:r>
            <a:r>
              <a:rPr lang="en-US" altLang="zh-CN" b="1" dirty="0" smtClean="0">
                <a:latin typeface="宋体" pitchFamily="2" charset="-122"/>
                <a:ea typeface="宋体" pitchFamily="2" charset="-122"/>
              </a:rPr>
              <a:t>30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分钟</a:t>
            </a:r>
            <a:endParaRPr lang="en-US" altLang="zh-CN" b="1" dirty="0" smtClean="0">
              <a:latin typeface="宋体" pitchFamily="2" charset="-122"/>
              <a:ea typeface="宋体" pitchFamily="2" charset="-122"/>
            </a:endParaRPr>
          </a:p>
          <a:p>
            <a:pPr marL="994819" lvl="2" indent="-357708">
              <a:buFont typeface="Wingdings" pitchFamily="2" charset="2"/>
              <a:buChar char="Ø"/>
              <a:defRPr/>
            </a:pPr>
            <a:endParaRPr lang="en-US" altLang="zh-CN" b="1" dirty="0">
              <a:latin typeface="宋体" pitchFamily="2" charset="-122"/>
              <a:ea typeface="宋体" pitchFamily="2" charset="-122"/>
            </a:endParaRPr>
          </a:p>
          <a:p>
            <a:pPr marL="994819" lvl="2" indent="-357708">
              <a:buFont typeface="Wingdings" pitchFamily="2" charset="2"/>
              <a:buChar char="Ø"/>
              <a:defRPr/>
            </a:pPr>
            <a:r>
              <a:rPr lang="zh-CN" altLang="en-US" b="1" dirty="0" smtClean="0">
                <a:solidFill>
                  <a:srgbClr val="DC54AB"/>
                </a:solidFill>
                <a:latin typeface="宋体" pitchFamily="2" charset="-122"/>
                <a:ea typeface="宋体" pitchFamily="2" charset="-122"/>
              </a:rPr>
              <a:t>主计划与子计划由不同的责任人负责，可以同时进行。</a:t>
            </a:r>
            <a:endParaRPr lang="en-US" altLang="zh-CN" b="1" dirty="0" smtClean="0">
              <a:solidFill>
                <a:srgbClr val="DC54AB"/>
              </a:solidFill>
              <a:latin typeface="宋体" pitchFamily="2" charset="-122"/>
              <a:ea typeface="宋体" pitchFamily="2" charset="-122"/>
            </a:endParaRPr>
          </a:p>
          <a:p>
            <a:pPr marL="994819" lvl="2" indent="-357708">
              <a:buFont typeface="Wingdings" pitchFamily="2" charset="2"/>
              <a:buChar char="Ø"/>
              <a:defRPr/>
            </a:pP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189" lvl="2" indent="-457189">
              <a:buFont typeface="Wingdings" pitchFamily="2" charset="2"/>
              <a:buChar char="l"/>
              <a:defRPr/>
            </a:pPr>
            <a:r>
              <a:rPr lang="zh-CN" altLang="en-US" b="1" dirty="0">
                <a:solidFill>
                  <a:srgbClr val="0D8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总结点评 </a:t>
            </a:r>
            <a:r>
              <a:rPr lang="en-US" altLang="zh-CN" b="1" dirty="0">
                <a:solidFill>
                  <a:srgbClr val="0D8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rgbClr val="0D8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b="1" dirty="0" smtClean="0">
                <a:solidFill>
                  <a:srgbClr val="0D8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b="1" dirty="0">
                <a:solidFill>
                  <a:srgbClr val="0D8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  <a:p>
            <a:pPr marL="457189" lvl="2" indent="-457189">
              <a:buFont typeface="Wingdings" pitchFamily="2" charset="2"/>
              <a:buChar char="l"/>
              <a:defRPr/>
            </a:pP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218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2202440"/>
            <a:ext cx="12192000" cy="2419703"/>
            <a:chOff x="170694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4" cy="611981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10445" y="284178"/>
              <a:ext cx="569115" cy="559693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altLang="zh-CN" sz="10666" dirty="0" smtClean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02</a:t>
              </a:r>
              <a:endParaRPr lang="zh-CN" altLang="en-US" sz="10666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970635" y="2982043"/>
            <a:ext cx="7309941" cy="830999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8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学生实验练习操作指引</a:t>
            </a:r>
            <a:endParaRPr lang="en-GB" altLang="zh-CN" sz="4800" b="1" dirty="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015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“进度检测”功能模块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4361" y="826556"/>
            <a:ext cx="114594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itchFamily="2" charset="2"/>
              <a:buChar char="l"/>
            </a:pPr>
            <a:r>
              <a:rPr lang="zh-CN" altLang="en-US" sz="2400" b="1" dirty="0" smtClean="0"/>
              <a:t>学员登录、进入系统后，按下图所示，依次选择“项目管理”、“进度管理”、“进度检测”、“检测体系”，开始本课程的练习。</a:t>
            </a:r>
            <a:endParaRPr lang="en-US" altLang="zh-CN" sz="2400" b="1" dirty="0" smtClean="0"/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400" b="1" dirty="0"/>
              <a:t>与</a:t>
            </a:r>
            <a:r>
              <a:rPr lang="zh-CN" altLang="en-US" sz="2400" b="1" dirty="0" smtClean="0"/>
              <a:t>“计划编制”功能相同，也是按主计划、子计划分别进行，两者的操作方法也基本一致。</a:t>
            </a:r>
            <a:endParaRPr lang="zh-CN" altLang="zh-CN" sz="24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01" y="2709792"/>
            <a:ext cx="10020300" cy="367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33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413"/>
  <p:tag name="MH_SECTIONID" val="414,415,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</a:ln>
      </a:spPr>
      <a:bodyPr anchor="ctr"/>
      <a:lstStyle>
        <a:defPPr algn="ctr">
          <a:defRPr sz="2400" b="1"/>
        </a:defPPr>
      </a:lst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Temp">
      <a:majorFont>
        <a:latin typeface="Arial"/>
        <a:ea typeface="方正兰亭超细黑简体"/>
        <a:cs typeface=""/>
      </a:majorFont>
      <a:minorFont>
        <a:latin typeface="Arial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Temp">
      <a:majorFont>
        <a:latin typeface="Arial"/>
        <a:ea typeface="方正兰亭超细黑简体"/>
        <a:cs typeface=""/>
      </a:majorFont>
      <a:minorFont>
        <a:latin typeface="Arial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35058</TotalTime>
  <Words>1571</Words>
  <Application>Microsoft Office PowerPoint</Application>
  <PresentationFormat>自定义</PresentationFormat>
  <Paragraphs>105</Paragraphs>
  <Slides>23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26" baseType="lpstr"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进度检测实验操作流程</vt:lpstr>
      <vt:lpstr>课程目的</vt:lpstr>
      <vt:lpstr>实验情境介绍</vt:lpstr>
      <vt:lpstr>实验估计时间</vt:lpstr>
      <vt:lpstr>PowerPoint 演示文稿</vt:lpstr>
      <vt:lpstr>定位“进度检测”功能模块</vt:lpstr>
      <vt:lpstr>权重体系初始化</vt:lpstr>
      <vt:lpstr>主计划进度检测基础数据</vt:lpstr>
      <vt:lpstr>检测周期定义</vt:lpstr>
      <vt:lpstr>计划分摊</vt:lpstr>
      <vt:lpstr>计划分摊</vt:lpstr>
      <vt:lpstr>各子计划进度检测体系</vt:lpstr>
      <vt:lpstr>设计子计划进度检测基础数据</vt:lpstr>
      <vt:lpstr>采购子计划进度检测基础数据</vt:lpstr>
      <vt:lpstr>生产子计划进度检测基础数据</vt:lpstr>
      <vt:lpstr>周期反馈</vt:lpstr>
      <vt:lpstr>周期反馈</vt:lpstr>
      <vt:lpstr>主计划进展数据</vt:lpstr>
      <vt:lpstr>设计子计划进展数据</vt:lpstr>
      <vt:lpstr>采购、生产子计划进展数据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xbany</cp:lastModifiedBy>
  <cp:revision>1489</cp:revision>
  <dcterms:created xsi:type="dcterms:W3CDTF">2014-08-15T06:44:58Z</dcterms:created>
  <dcterms:modified xsi:type="dcterms:W3CDTF">2019-07-01T05:19:16Z</dcterms:modified>
</cp:coreProperties>
</file>